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3A3E"/>
    <a:srgbClr val="5BC3F5"/>
    <a:srgbClr val="F3E700"/>
    <a:srgbClr val="AADC24"/>
    <a:srgbClr val="A60F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86"/>
    <p:restoredTop sz="94664"/>
  </p:normalViewPr>
  <p:slideViewPr>
    <p:cSldViewPr snapToGrid="0" snapToObjects="1">
      <p:cViewPr>
        <p:scale>
          <a:sx n="25" d="100"/>
          <a:sy n="25" d="100"/>
        </p:scale>
        <p:origin x="523" y="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63500" cap="rnd">
              <a:solidFill>
                <a:srgbClr val="5BC3F5"/>
              </a:solidFill>
              <a:round/>
            </a:ln>
            <a:effectLst>
              <a:outerShdw sx="1000" sy="1000" rotWithShape="0">
                <a:srgbClr val="000000"/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BE5-934C-8CFE-3134D5841C6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63500" cap="rnd">
              <a:solidFill>
                <a:srgbClr val="A60F2D"/>
              </a:solidFill>
              <a:round/>
            </a:ln>
            <a:effectLst>
              <a:outerShdw sx="1000" sy="1000" rotWithShape="0">
                <a:srgbClr val="000000"/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BE5-934C-8CFE-3134D5841C6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63500" cap="rnd">
              <a:solidFill>
                <a:srgbClr val="F3E700"/>
              </a:solidFill>
              <a:round/>
            </a:ln>
            <a:effectLst>
              <a:outerShdw sx="1000" sy="1000" rotWithShape="0">
                <a:srgbClr val="000000"/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BE5-934C-8CFE-3134D5841C6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32</c:v>
                </c:pt>
              </c:strCache>
            </c:strRef>
          </c:tx>
          <c:spPr>
            <a:ln w="63500" cap="rnd">
              <a:solidFill>
                <a:srgbClr val="AADC24"/>
              </a:solidFill>
              <a:round/>
            </a:ln>
            <a:effectLst>
              <a:outerShdw sx="1000" sy="1000" rotWithShape="0">
                <a:srgbClr val="000000"/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6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BE5-934C-8CFE-3134D5841C65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80934047"/>
        <c:axId val="267145951"/>
      </c:lineChart>
      <c:catAx>
        <c:axId val="180934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7145951"/>
        <c:crosses val="autoZero"/>
        <c:auto val="1"/>
        <c:lblAlgn val="ctr"/>
        <c:lblOffset val="100"/>
        <c:noMultiLvlLbl val="0"/>
      </c:catAx>
      <c:valAx>
        <c:axId val="267145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9340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5BC3F5"/>
            </a:solidFill>
            <a:ln>
              <a:noFill/>
            </a:ln>
            <a:effectLst>
              <a:outerShdw dist="50800" sx="1000" sy="1000" algn="ctr" rotWithShape="0">
                <a:srgbClr val="000000"/>
              </a:outerShdw>
            </a:effectLst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00-9C4C-BBF1-C80460AAB34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A60F2D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A00-9C4C-BBF1-C80460AAB34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AADC2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A00-9C4C-BBF1-C80460AAB34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rgbClr val="F3E7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6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A00-9C4C-BBF1-C80460AAB34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200"/>
        <c:overlap val="-25"/>
        <c:axId val="180934047"/>
        <c:axId val="267145951"/>
      </c:barChart>
      <c:catAx>
        <c:axId val="180934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7145951"/>
        <c:crosses val="autoZero"/>
        <c:auto val="1"/>
        <c:lblAlgn val="ctr"/>
        <c:lblOffset val="100"/>
        <c:noMultiLvlLbl val="0"/>
      </c:catAx>
      <c:valAx>
        <c:axId val="267145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9340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A60F2D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BB9-DE47-8FCA-B8057EB318AE}"/>
              </c:ext>
            </c:extLst>
          </c:dPt>
          <c:dPt>
            <c:idx val="1"/>
            <c:bubble3D val="0"/>
            <c:spPr>
              <a:solidFill>
                <a:srgbClr val="5BC3F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BB9-DE47-8FCA-B8057EB318AE}"/>
              </c:ext>
            </c:extLst>
          </c:dPt>
          <c:dPt>
            <c:idx val="2"/>
            <c:bubble3D val="0"/>
            <c:spPr>
              <a:solidFill>
                <a:srgbClr val="F3E700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BB9-DE47-8FCA-B8057EB318AE}"/>
              </c:ext>
            </c:extLst>
          </c:dPt>
          <c:dPt>
            <c:idx val="3"/>
            <c:bubble3D val="0"/>
            <c:spPr>
              <a:solidFill>
                <a:srgbClr val="AADC2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BB9-DE47-8FCA-B8057EB318AE}"/>
              </c:ext>
            </c:extLst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5.4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BB9-DE47-8FCA-B8057EB318A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7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A60F2D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D168-5244-AD88-787F1EECC561}"/>
              </c:ext>
            </c:extLst>
          </c:dPt>
          <c:dPt>
            <c:idx val="1"/>
            <c:bubble3D val="0"/>
            <c:spPr>
              <a:solidFill>
                <a:srgbClr val="AADC2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D168-5244-AD88-787F1EECC561}"/>
              </c:ext>
            </c:extLst>
          </c:dPt>
          <c:dPt>
            <c:idx val="2"/>
            <c:bubble3D val="0"/>
            <c:spPr>
              <a:solidFill>
                <a:srgbClr val="F3E700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D168-5244-AD88-787F1EECC561}"/>
              </c:ext>
            </c:extLst>
          </c:dPt>
          <c:dPt>
            <c:idx val="3"/>
            <c:bubble3D val="0"/>
            <c:spPr>
              <a:solidFill>
                <a:srgbClr val="5BC3F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D168-5244-AD88-787F1EECC561}"/>
              </c:ext>
            </c:extLst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168-5244-AD88-787F1EECC56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86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014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408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55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6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1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32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93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015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04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432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FB4AB-9BC1-CE45-86A6-BBCC9E970F2D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41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E3E3A997-AC34-4F4F-AB70-E535DDD5B7DE}"/>
              </a:ext>
            </a:extLst>
          </p:cNvPr>
          <p:cNvSpPr/>
          <p:nvPr/>
        </p:nvSpPr>
        <p:spPr>
          <a:xfrm>
            <a:off x="0" y="0"/>
            <a:ext cx="43891200" cy="4959232"/>
          </a:xfrm>
          <a:custGeom>
            <a:avLst/>
            <a:gdLst/>
            <a:ahLst/>
            <a:cxnLst/>
            <a:rect l="l" t="t" r="r" b="b"/>
            <a:pathLst>
              <a:path w="20104100" h="2233930">
                <a:moveTo>
                  <a:pt x="0" y="2233788"/>
                </a:moveTo>
                <a:lnTo>
                  <a:pt x="20104099" y="2233788"/>
                </a:lnTo>
                <a:lnTo>
                  <a:pt x="20104099" y="0"/>
                </a:lnTo>
                <a:lnTo>
                  <a:pt x="0" y="0"/>
                </a:lnTo>
                <a:lnTo>
                  <a:pt x="0" y="2233788"/>
                </a:lnTo>
                <a:close/>
              </a:path>
            </a:pathLst>
          </a:custGeom>
          <a:noFill/>
        </p:spPr>
        <p:txBody>
          <a:bodyPr wrap="square" lIns="0" tIns="0" rIns="0" bIns="0" rtlCol="0"/>
          <a:lstStyle/>
          <a:p>
            <a:endParaRPr sz="4825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1E7FBB64-4D0D-0A4B-90FA-4E80427AEDDE}"/>
              </a:ext>
            </a:extLst>
          </p:cNvPr>
          <p:cNvSpPr txBox="1">
            <a:spLocks/>
          </p:cNvSpPr>
          <p:nvPr/>
        </p:nvSpPr>
        <p:spPr>
          <a:xfrm>
            <a:off x="9174477" y="472994"/>
            <a:ext cx="25791475" cy="1681938"/>
          </a:xfrm>
          <a:prstGeom prst="rect">
            <a:avLst/>
          </a:prstGeom>
        </p:spPr>
        <p:txBody>
          <a:bodyPr vert="horz" wrap="square" lIns="0" tIns="19752" rIns="0" bIns="0" rtlCol="0" anchor="b">
            <a:sp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0791">
              <a:spcBef>
                <a:spcPts val="156"/>
              </a:spcBef>
              <a:tabLst>
                <a:tab pos="4592769" algn="l"/>
              </a:tabLst>
            </a:pPr>
            <a:r>
              <a:rPr lang="en-US" sz="6000" b="1" cap="all" spc="-8" dirty="0">
                <a:solidFill>
                  <a:srgbClr val="E03A3E"/>
                </a:solidFill>
                <a:latin typeface="Proxima Nova Rg" panose="02000506030000020004"/>
                <a:cs typeface="Arial" panose="020B0604020202020204" pitchFamily="34" charset="0"/>
              </a:rPr>
              <a:t>Comprehending Nano-Scale Corrosion Behavior using Multi- Layered Perceptron for Regression</a:t>
            </a:r>
            <a:endParaRPr lang="en-US" sz="6000" b="1" cap="all" spc="-16" dirty="0">
              <a:solidFill>
                <a:srgbClr val="E03A3E"/>
              </a:solidFill>
              <a:latin typeface="Proxima Nova Rg" panose="02000506030000020004"/>
              <a:cs typeface="Arial" panose="020B0604020202020204" pitchFamily="34" charset="0"/>
            </a:endParaRP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F204244-19C9-8B4C-87E3-92E963CFEDA9}"/>
              </a:ext>
            </a:extLst>
          </p:cNvPr>
          <p:cNvSpPr/>
          <p:nvPr/>
        </p:nvSpPr>
        <p:spPr>
          <a:xfrm>
            <a:off x="916854" y="2046117"/>
            <a:ext cx="1372250" cy="0"/>
          </a:xfrm>
          <a:custGeom>
            <a:avLst/>
            <a:gdLst/>
            <a:ahLst/>
            <a:cxnLst/>
            <a:rect l="l" t="t" r="r" b="b"/>
            <a:pathLst>
              <a:path w="838200">
                <a:moveTo>
                  <a:pt x="0" y="0"/>
                </a:moveTo>
                <a:lnTo>
                  <a:pt x="837670" y="0"/>
                </a:lnTo>
              </a:path>
            </a:pathLst>
          </a:custGeom>
          <a:ln w="6980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4825"/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0E51A11A-3A38-D04C-9B83-12833A3C48F8}"/>
              </a:ext>
            </a:extLst>
          </p:cNvPr>
          <p:cNvSpPr txBox="1"/>
          <p:nvPr/>
        </p:nvSpPr>
        <p:spPr>
          <a:xfrm>
            <a:off x="11823133" y="2230251"/>
            <a:ext cx="20494163" cy="2489505"/>
          </a:xfrm>
          <a:prstGeom prst="rect">
            <a:avLst/>
          </a:prstGeom>
        </p:spPr>
        <p:txBody>
          <a:bodyPr vert="horz" wrap="square" lIns="0" tIns="27029" rIns="0" bIns="0" rtlCol="0">
            <a:spAutoFit/>
          </a:bodyPr>
          <a:lstStyle/>
          <a:p>
            <a:pPr algn="ctr"/>
            <a:r>
              <a:rPr lang="en-US" sz="3200" b="0" i="0" dirty="0">
                <a:effectLst/>
                <a:latin typeface="Proxima Nova Rg" panose="02000506030000020004"/>
                <a:cs typeface="Times New Roman" panose="02020603050405020304" pitchFamily="18" charset="0"/>
              </a:rPr>
              <a:t>Tripathi, Saugat</a:t>
            </a:r>
            <a:r>
              <a:rPr lang="en-US" sz="3200" b="0" i="0" baseline="30000" dirty="0">
                <a:effectLst/>
                <a:latin typeface="Proxima Nova Rg" panose="02000506030000020004"/>
                <a:cs typeface="Times New Roman" panose="02020603050405020304" pitchFamily="18" charset="0"/>
              </a:rPr>
              <a:t>1</a:t>
            </a:r>
            <a:r>
              <a:rPr lang="en-US" sz="3200" b="0" i="0" dirty="0">
                <a:effectLst/>
                <a:latin typeface="Proxima Nova Rg" panose="02000506030000020004"/>
                <a:cs typeface="Times New Roman" panose="02020603050405020304" pitchFamily="18" charset="0"/>
              </a:rPr>
              <a:t>; Pitkar, Ashutosh M.</a:t>
            </a:r>
            <a:r>
              <a:rPr lang="en-US" sz="3200" baseline="30000" dirty="0">
                <a:latin typeface="Proxima Nova Rg" panose="02000506030000020004"/>
                <a:cs typeface="Times New Roman" panose="02020603050405020304" pitchFamily="18" charset="0"/>
              </a:rPr>
              <a:t>2</a:t>
            </a:r>
            <a:r>
              <a:rPr lang="en-US" sz="3200" b="0" i="0" dirty="0">
                <a:effectLst/>
                <a:latin typeface="Proxima Nova Rg" panose="02000506030000020004"/>
                <a:cs typeface="Times New Roman" panose="02020603050405020304" pitchFamily="18" charset="0"/>
              </a:rPr>
              <a:t>; Wang, Miao</a:t>
            </a:r>
            <a:r>
              <a:rPr lang="en-US" sz="3200" b="0" i="0" baseline="30000" dirty="0">
                <a:effectLst/>
                <a:latin typeface="Proxima Nova Rg" panose="02000506030000020004"/>
                <a:cs typeface="Times New Roman" panose="02020603050405020304" pitchFamily="18" charset="0"/>
              </a:rPr>
              <a:t>1</a:t>
            </a:r>
            <a:r>
              <a:rPr lang="en-US" sz="3200" b="0" i="0" dirty="0">
                <a:effectLst/>
                <a:latin typeface="Proxima Nova Rg" panose="02000506030000020004"/>
                <a:cs typeface="Times New Roman" panose="02020603050405020304" pitchFamily="18" charset="0"/>
              </a:rPr>
              <a:t>; Zhang, Ran</a:t>
            </a:r>
            <a:r>
              <a:rPr lang="en-US" sz="3200" b="0" i="0" baseline="30000" dirty="0">
                <a:effectLst/>
                <a:latin typeface="Proxima Nova Rg" panose="02000506030000020004"/>
                <a:cs typeface="Times New Roman" panose="02020603050405020304" pitchFamily="18" charset="0"/>
              </a:rPr>
              <a:t>1</a:t>
            </a:r>
            <a:r>
              <a:rPr lang="en-US" sz="3200" b="0" i="0" dirty="0">
                <a:effectLst/>
                <a:latin typeface="Proxima Nova Rg" panose="02000506030000020004"/>
                <a:cs typeface="Times New Roman" panose="02020603050405020304" pitchFamily="18" charset="0"/>
              </a:rPr>
              <a:t>; Ye, Zhijiang</a:t>
            </a:r>
            <a:r>
              <a:rPr lang="en-US" sz="3200" b="0" i="0" baseline="30000" dirty="0">
                <a:effectLst/>
                <a:latin typeface="Proxima Nova Rg" panose="02000506030000020004"/>
                <a:cs typeface="Times New Roman" panose="02020603050405020304" pitchFamily="18" charset="0"/>
              </a:rPr>
              <a:t>2</a:t>
            </a:r>
          </a:p>
          <a:p>
            <a:pPr algn="ctr"/>
            <a:endParaRPr lang="en-US" sz="3200" dirty="0">
              <a:latin typeface="Proxima Nova Rg" panose="02000506030000020004"/>
              <a:cs typeface="Times New Roman" panose="02020603050405020304" pitchFamily="18" charset="0"/>
            </a:endParaRPr>
          </a:p>
          <a:p>
            <a:pPr algn="ctr"/>
            <a:r>
              <a:rPr lang="en-US" sz="3200" baseline="30000" dirty="0">
                <a:latin typeface="Proxima Nova Rg" panose="02000506030000020004"/>
                <a:cs typeface="Times New Roman" panose="02020603050405020304" pitchFamily="18" charset="0"/>
              </a:rPr>
              <a:t>1</a:t>
            </a:r>
            <a:r>
              <a:rPr lang="en-US" sz="3200" dirty="0">
                <a:latin typeface="Proxima Nova Rg" panose="02000506030000020004"/>
                <a:cs typeface="Times New Roman" panose="02020603050405020304" pitchFamily="18" charset="0"/>
              </a:rPr>
              <a:t> Department of Electrical and Computer Engineering, Miami University, Oxford, OH, USA</a:t>
            </a:r>
          </a:p>
          <a:p>
            <a:pPr algn="ctr"/>
            <a:r>
              <a:rPr lang="en-US" sz="3200" baseline="30000" dirty="0">
                <a:latin typeface="Proxima Nova Rg" panose="02000506030000020004"/>
                <a:cs typeface="Times New Roman" panose="02020603050405020304" pitchFamily="18" charset="0"/>
              </a:rPr>
              <a:t>2</a:t>
            </a:r>
            <a:r>
              <a:rPr lang="en-US" sz="3200" dirty="0">
                <a:latin typeface="Proxima Nova Rg" panose="02000506030000020004"/>
                <a:cs typeface="Times New Roman" panose="02020603050405020304" pitchFamily="18" charset="0"/>
              </a:rPr>
              <a:t> Department of Mechanical and Manufacturing Engineering, Miami University, Oxford, OH, USA</a:t>
            </a:r>
          </a:p>
          <a:p>
            <a:pPr algn="ctr"/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object 8">
            <a:extLst>
              <a:ext uri="{FF2B5EF4-FFF2-40B4-BE49-F238E27FC236}">
                <a16:creationId xmlns:a16="http://schemas.microsoft.com/office/drawing/2014/main" id="{86823CF6-047E-0745-A88C-AD632FCBBCD6}"/>
              </a:ext>
            </a:extLst>
          </p:cNvPr>
          <p:cNvSpPr txBox="1"/>
          <p:nvPr/>
        </p:nvSpPr>
        <p:spPr>
          <a:xfrm>
            <a:off x="916854" y="5112270"/>
            <a:ext cx="9829800" cy="9977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000"/>
              </a:lnSpc>
              <a:tabLst>
                <a:tab pos="2571868" algn="l"/>
              </a:tabLst>
            </a:pPr>
            <a:r>
              <a:rPr lang="en-US" sz="4000" b="1" cap="all" spc="221" dirty="0">
                <a:solidFill>
                  <a:srgbClr val="A60F2D"/>
                </a:solidFill>
                <a:latin typeface="Proxima Nova Rg" panose="02000506030000020004"/>
                <a:cs typeface="Arial" panose="020B0604020202020204" pitchFamily="34" charset="0"/>
              </a:rPr>
              <a:t>Abstract</a:t>
            </a:r>
            <a:endParaRPr lang="en-US" sz="4000" b="1" cap="all" dirty="0">
              <a:solidFill>
                <a:srgbClr val="A60F2D"/>
              </a:solidFill>
              <a:latin typeface="Proxima Nova Rg" panose="02000506030000020004"/>
              <a:cs typeface="Arial" panose="020B0604020202020204" pitchFamily="34" charset="0"/>
            </a:endParaRPr>
          </a:p>
          <a:p>
            <a:pPr marL="457200" marR="493790" indent="-457200" algn="just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3000" spc="8" dirty="0">
                <a:solidFill>
                  <a:srgbClr val="231F20"/>
                </a:solidFill>
                <a:latin typeface="Proxima Nova Rg" panose="02000506030000020004"/>
                <a:cs typeface="Arial" panose="020B0604020202020204" pitchFamily="34" charset="0"/>
              </a:rPr>
              <a:t>Corrosion impact almost 3.4% of global GDP.</a:t>
            </a:r>
          </a:p>
          <a:p>
            <a:pPr marL="457200" marR="493790" indent="-457200" algn="just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3000" spc="8" dirty="0">
                <a:solidFill>
                  <a:srgbClr val="231F20"/>
                </a:solidFill>
                <a:latin typeface="Proxima Nova Rg" panose="02000506030000020004"/>
                <a:cs typeface="Arial" panose="020B0604020202020204" pitchFamily="34" charset="0"/>
              </a:rPr>
              <a:t>Complexity and lack of understanding of nucleation process of corrosion.</a:t>
            </a:r>
          </a:p>
          <a:p>
            <a:pPr marL="457200" marR="493790" indent="-457200" algn="just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3000" spc="8" dirty="0">
                <a:solidFill>
                  <a:srgbClr val="231F20"/>
                </a:solidFill>
                <a:latin typeface="Proxima Nova Rg" panose="02000506030000020004"/>
                <a:cs typeface="Arial" panose="020B0604020202020204" pitchFamily="34" charset="0"/>
              </a:rPr>
              <a:t>Ongoing research suggests crystal features and orientation and electrochemical behavior associated with corrosion.</a:t>
            </a:r>
          </a:p>
          <a:p>
            <a:pPr marL="457200" marR="493790" indent="-457200" algn="just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3000" spc="8" dirty="0">
                <a:solidFill>
                  <a:srgbClr val="231F20"/>
                </a:solidFill>
                <a:latin typeface="Proxima Nova Rg" panose="02000506030000020004"/>
                <a:cs typeface="Arial" panose="020B0604020202020204" pitchFamily="34" charset="0"/>
              </a:rPr>
              <a:t>Integrated data obtained from scanning electrochemical cell microscopy (SECCM) and electron backscatter diffraction (EBSD) experiment.</a:t>
            </a:r>
          </a:p>
          <a:p>
            <a:pPr marL="457200" marR="493790" indent="-457200" algn="just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3000" spc="8" dirty="0">
                <a:solidFill>
                  <a:srgbClr val="231F20"/>
                </a:solidFill>
                <a:latin typeface="Proxima Nova Rg" panose="02000506030000020004"/>
                <a:cs typeface="Arial" panose="020B0604020202020204" pitchFamily="34" charset="0"/>
              </a:rPr>
              <a:t>Proposed work exploits multi-layered perceptron (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/>
                <a:cs typeface="Arial" panose="020B0604020202020204" pitchFamily="34" charset="0"/>
              </a:rPr>
              <a:t>MLP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/>
                <a:cs typeface="Arial" panose="020B0604020202020204" pitchFamily="34" charset="0"/>
              </a:rPr>
              <a:t>) for regression based deep learning (DL) approach on integrated data to develop a model. </a:t>
            </a:r>
          </a:p>
          <a:p>
            <a:pPr marL="457200" marR="493790" indent="-457200" algn="just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3000" spc="8" dirty="0">
                <a:solidFill>
                  <a:srgbClr val="231F20"/>
                </a:solidFill>
                <a:latin typeface="Proxima Nova Rg" panose="02000506030000020004"/>
                <a:cs typeface="Arial" panose="020B0604020202020204" pitchFamily="34" charset="0"/>
              </a:rPr>
              <a:t>Developed model can predict corrosion behavior with satisfying accuracy.</a:t>
            </a:r>
          </a:p>
          <a:p>
            <a:pPr marL="457200" marR="493790" indent="-457200" algn="just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3000" spc="8" dirty="0">
                <a:solidFill>
                  <a:srgbClr val="231F20"/>
                </a:solidFill>
                <a:latin typeface="Proxima Nova Rg" panose="02000506030000020004"/>
                <a:cs typeface="Arial" panose="020B0604020202020204" pitchFamily="34" charset="0"/>
              </a:rPr>
              <a:t>Demonstrate that the behavior are related not only to the grain orientation but also to irregularities of grain surface.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3C74B8A-DE11-8240-8D0B-FDFC5387335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600" y="5112270"/>
            <a:ext cx="9829800" cy="6386145"/>
          </a:xfrm>
          <a:prstGeom prst="rect">
            <a:avLst/>
          </a:prstGeom>
        </p:spPr>
      </p:pic>
      <p:sp>
        <p:nvSpPr>
          <p:cNvPr id="40" name="object 15">
            <a:extLst>
              <a:ext uri="{FF2B5EF4-FFF2-40B4-BE49-F238E27FC236}">
                <a16:creationId xmlns:a16="http://schemas.microsoft.com/office/drawing/2014/main" id="{5D37D8BE-83DE-FA40-8EC9-DE1FCECC361D}"/>
              </a:ext>
            </a:extLst>
          </p:cNvPr>
          <p:cNvSpPr txBox="1"/>
          <p:nvPr/>
        </p:nvSpPr>
        <p:spPr>
          <a:xfrm>
            <a:off x="22070215" y="5173293"/>
            <a:ext cx="9829800" cy="67192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000"/>
              </a:lnSpc>
              <a:tabLst>
                <a:tab pos="2571868" algn="l"/>
              </a:tabLst>
            </a:pPr>
            <a:r>
              <a:rPr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HEADER</a:t>
            </a:r>
            <a:r>
              <a:rPr lang="en-US"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270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4000" b="1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  <a:p>
            <a:pPr marR="8316">
              <a:lnSpc>
                <a:spcPts val="3000"/>
              </a:lnSpc>
              <a:spcBef>
                <a:spcPts val="1800"/>
              </a:spcBef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 vel fringilla mi, quis auctor justo. 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primis in faucibus orci luctus et ultrices  posuere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: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28587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 habitant morbi tristique senectus et  netus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 fames ac turpis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egestas.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133895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 dolor ipsum, congue in leo id, porta 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Nullam porta tincidunt lectus.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 in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arcu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rgbClr val="231F20"/>
              </a:solidFill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dolor ipsum,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congue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leo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id, porta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</p:txBody>
      </p:sp>
      <p:sp>
        <p:nvSpPr>
          <p:cNvPr id="41" name="object 11">
            <a:extLst>
              <a:ext uri="{FF2B5EF4-FFF2-40B4-BE49-F238E27FC236}">
                <a16:creationId xmlns:a16="http://schemas.microsoft.com/office/drawing/2014/main" id="{15C69E3F-E972-9B49-98C2-33D571174A0C}"/>
              </a:ext>
            </a:extLst>
          </p:cNvPr>
          <p:cNvSpPr txBox="1"/>
          <p:nvPr/>
        </p:nvSpPr>
        <p:spPr>
          <a:xfrm>
            <a:off x="11658600" y="11007928"/>
            <a:ext cx="9829800" cy="2985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sz="1800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Photo caption</a:t>
            </a:r>
            <a:r>
              <a:rPr sz="1800" spc="-139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1800" spc="-8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here.</a:t>
            </a:r>
            <a:endParaRPr sz="1800" dirty="0">
              <a:latin typeface="Proxima Nova Rg" panose="02000506030000020004" pitchFamily="2" charset="0"/>
              <a:cs typeface="Arial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ED58D604-6DDD-8641-B7CF-6DC672068FF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47000" y="5157548"/>
            <a:ext cx="9829800" cy="6386145"/>
          </a:xfrm>
          <a:prstGeom prst="rect">
            <a:avLst/>
          </a:prstGeom>
        </p:spPr>
      </p:pic>
      <p:sp>
        <p:nvSpPr>
          <p:cNvPr id="44" name="object 11">
            <a:extLst>
              <a:ext uri="{FF2B5EF4-FFF2-40B4-BE49-F238E27FC236}">
                <a16:creationId xmlns:a16="http://schemas.microsoft.com/office/drawing/2014/main" id="{055400DA-F010-1F47-A93E-D8B62BD57D3F}"/>
              </a:ext>
            </a:extLst>
          </p:cNvPr>
          <p:cNvSpPr txBox="1"/>
          <p:nvPr/>
        </p:nvSpPr>
        <p:spPr>
          <a:xfrm>
            <a:off x="33147000" y="11026556"/>
            <a:ext cx="9829800" cy="2985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sz="1800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Photo caption</a:t>
            </a:r>
            <a:r>
              <a:rPr sz="1800" spc="-139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1800" spc="-8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here.</a:t>
            </a:r>
            <a:endParaRPr sz="1800" dirty="0">
              <a:latin typeface="Proxima Nova Rg" panose="02000506030000020004" pitchFamily="2" charset="0"/>
              <a:cs typeface="Arial"/>
            </a:endParaRPr>
          </a:p>
        </p:txBody>
      </p:sp>
      <p:sp>
        <p:nvSpPr>
          <p:cNvPr id="45" name="object 2">
            <a:extLst>
              <a:ext uri="{FF2B5EF4-FFF2-40B4-BE49-F238E27FC236}">
                <a16:creationId xmlns:a16="http://schemas.microsoft.com/office/drawing/2014/main" id="{2D11DBAE-5669-4B47-A8F7-AADFC40CF46E}"/>
              </a:ext>
            </a:extLst>
          </p:cNvPr>
          <p:cNvSpPr txBox="1"/>
          <p:nvPr/>
        </p:nvSpPr>
        <p:spPr>
          <a:xfrm>
            <a:off x="830234" y="18962552"/>
            <a:ext cx="9829800" cy="13003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wrap="square" lIns="457200" tIns="457200" rIns="228600" bIns="457200" rtlCol="0">
            <a:spAutoFit/>
          </a:bodyPr>
          <a:lstStyle/>
          <a:p>
            <a:pPr marR="665317">
              <a:lnSpc>
                <a:spcPts val="4000"/>
              </a:lnSpc>
              <a:tabLst>
                <a:tab pos="1502162" algn="l"/>
                <a:tab pos="4552227" algn="l"/>
              </a:tabLst>
            </a:pPr>
            <a:r>
              <a:rPr sz="4000" b="1" cap="all" spc="27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HIGHLIGHTE</a:t>
            </a:r>
            <a:r>
              <a:rPr sz="4000" b="1" cap="all" spc="-16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D</a:t>
            </a:r>
            <a:r>
              <a:rPr lang="en-US" sz="4000" b="1" cap="all" spc="-16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57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F</a:t>
            </a:r>
            <a:r>
              <a:rPr sz="4000" b="1" cap="all" spc="27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ACTS</a:t>
            </a:r>
            <a:r>
              <a:rPr lang="en-US" sz="4000" b="1" cap="all" spc="27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would </a:t>
            </a:r>
            <a:r>
              <a:rPr sz="4000" b="1" cap="all" spc="123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GO</a:t>
            </a:r>
            <a:r>
              <a:rPr lang="en-US" sz="4000" b="1" cap="all" spc="123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27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4000" b="1" cap="all" dirty="0">
              <a:solidFill>
                <a:schemeClr val="bg1"/>
              </a:solidFill>
              <a:latin typeface="Proxima Nova Rg" panose="02000506030000020004" pitchFamily="2" charset="0"/>
              <a:cs typeface="Arial"/>
            </a:endParaRPr>
          </a:p>
          <a:p>
            <a:pPr marL="342900" marR="145642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 habitant morbi tristique  senectus et netus</a:t>
            </a:r>
            <a:r>
              <a:rPr sz="2400" spc="-25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et.</a:t>
            </a: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Malesuada fames ac turpis</a:t>
            </a:r>
            <a:r>
              <a:rPr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egestas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marR="866992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Nulla dolor ipsum, congue in leo id, porta  pellentesque</a:t>
            </a:r>
            <a:r>
              <a:rPr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eros.</a:t>
            </a: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Nullam porta tincidunt</a:t>
            </a:r>
            <a:r>
              <a:rPr sz="2400" spc="-57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lectus.</a:t>
            </a:r>
          </a:p>
          <a:p>
            <a:pPr marL="342900" marR="96886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Vestibulum 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auctor in arcu in leo id, porta  pellentesque eros tristique senectus et  netus fames ac</a:t>
            </a:r>
            <a:r>
              <a:rPr sz="2400" spc="-16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turpis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  <a:endParaRPr lang="en-US" sz="2400" dirty="0">
              <a:solidFill>
                <a:schemeClr val="bg1"/>
              </a:solidFill>
              <a:latin typeface="Proxima Nova Rg" panose="02000506030000020004" pitchFamily="2" charset="0"/>
              <a:cs typeface="Arial"/>
            </a:endParaRPr>
          </a:p>
          <a:p>
            <a:pPr marL="342900" marR="145642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habitant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morbi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tristique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senectus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et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netus</a:t>
            </a:r>
            <a:r>
              <a:rPr lang="en-US" sz="2400" spc="-25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et.</a:t>
            </a: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Malesuada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fames ac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turpis</a:t>
            </a:r>
            <a:r>
              <a:rPr lang="en-US"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egestas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marR="866992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Nulla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dolor ipsum,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congue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in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leo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id, porta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</a:t>
            </a:r>
            <a:r>
              <a:rPr lang="en-US"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eros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Nullam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porta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tincidunt</a:t>
            </a:r>
            <a:r>
              <a:rPr lang="en-US" sz="2400" spc="-57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lectus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marR="96886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Vestibulum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auctor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in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arcu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in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leo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id, porta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eros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tristique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senectus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et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netus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fames ac</a:t>
            </a:r>
            <a:r>
              <a:rPr lang="en-US" sz="2400" spc="-16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turpis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marR="145642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habitant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morbi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tristique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senectus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et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netus</a:t>
            </a:r>
            <a:r>
              <a:rPr lang="en-US" sz="2400" spc="-25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et.</a:t>
            </a: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Malesuada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fames ac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turpis</a:t>
            </a:r>
            <a:r>
              <a:rPr lang="en-US"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egestas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marR="866992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Nulla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dolor ipsum,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congue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in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leo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id, porta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</a:t>
            </a:r>
            <a:r>
              <a:rPr lang="en-US"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eros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  <a:endParaRPr sz="2400" dirty="0">
              <a:solidFill>
                <a:schemeClr val="bg1"/>
              </a:solidFill>
              <a:latin typeface="Proxima Nova Rg" panose="02000506030000020004" pitchFamily="2" charset="0"/>
              <a:cs typeface="Arial"/>
            </a:endParaRPr>
          </a:p>
        </p:txBody>
      </p:sp>
      <p:sp>
        <p:nvSpPr>
          <p:cNvPr id="46" name="object 15">
            <a:extLst>
              <a:ext uri="{FF2B5EF4-FFF2-40B4-BE49-F238E27FC236}">
                <a16:creationId xmlns:a16="http://schemas.microsoft.com/office/drawing/2014/main" id="{87AF343C-7BAE-7943-A9D7-926EC8869185}"/>
              </a:ext>
            </a:extLst>
          </p:cNvPr>
          <p:cNvSpPr txBox="1"/>
          <p:nvPr/>
        </p:nvSpPr>
        <p:spPr>
          <a:xfrm>
            <a:off x="11658600" y="12243277"/>
            <a:ext cx="9829800" cy="57190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000"/>
              </a:lnSpc>
              <a:tabLst>
                <a:tab pos="2571868" algn="l"/>
              </a:tabLst>
            </a:pPr>
            <a:r>
              <a:rPr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HEADER</a:t>
            </a:r>
            <a:r>
              <a:rPr lang="en-US"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270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4000" b="1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  <a:p>
            <a:pPr marR="8316">
              <a:lnSpc>
                <a:spcPts val="3000"/>
              </a:lnSpc>
              <a:spcBef>
                <a:spcPts val="1800"/>
              </a:spcBef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 vel fringilla mi, quis auctor justo. 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primis in faucibus orci luctus et ultrices  posuere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: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28587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 habitant morbi tristique senectus et  netus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 fames ac turpis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egestas.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133895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 dolor ipsum, congue in leo id, porta 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Nullam porta tincidunt lectus.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 in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arcu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</p:txBody>
      </p:sp>
      <p:sp>
        <p:nvSpPr>
          <p:cNvPr id="47" name="object 15">
            <a:extLst>
              <a:ext uri="{FF2B5EF4-FFF2-40B4-BE49-F238E27FC236}">
                <a16:creationId xmlns:a16="http://schemas.microsoft.com/office/drawing/2014/main" id="{24D4ADC1-6ED7-5E40-AE96-EDF59CA2FE21}"/>
              </a:ext>
            </a:extLst>
          </p:cNvPr>
          <p:cNvSpPr txBox="1"/>
          <p:nvPr/>
        </p:nvSpPr>
        <p:spPr>
          <a:xfrm>
            <a:off x="33147000" y="12243277"/>
            <a:ext cx="9829800" cy="57190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000"/>
              </a:lnSpc>
              <a:tabLst>
                <a:tab pos="2571868" algn="l"/>
              </a:tabLst>
            </a:pPr>
            <a:r>
              <a:rPr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HEADER</a:t>
            </a:r>
            <a:r>
              <a:rPr lang="en-US"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270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4000" b="1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  <a:p>
            <a:pPr marR="8316">
              <a:lnSpc>
                <a:spcPts val="3000"/>
              </a:lnSpc>
              <a:spcBef>
                <a:spcPts val="1800"/>
              </a:spcBef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 vel fringilla mi, quis auctor justo. 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primis in faucibus orci luctus et ultrices  posuere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: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28587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 habitant morbi tristique senectus et  netus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 fames ac turpis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egestas.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133895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 dolor ipsum, congue in leo id, porta 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Nullam porta tincidunt lectus.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 in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arcu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</p:txBody>
      </p:sp>
      <p:sp>
        <p:nvSpPr>
          <p:cNvPr id="48" name="object 15">
            <a:extLst>
              <a:ext uri="{FF2B5EF4-FFF2-40B4-BE49-F238E27FC236}">
                <a16:creationId xmlns:a16="http://schemas.microsoft.com/office/drawing/2014/main" id="{E6728883-901F-C24B-8E1D-DC7CCF6619E4}"/>
              </a:ext>
            </a:extLst>
          </p:cNvPr>
          <p:cNvSpPr txBox="1"/>
          <p:nvPr/>
        </p:nvSpPr>
        <p:spPr>
          <a:xfrm>
            <a:off x="22402800" y="18962552"/>
            <a:ext cx="9829800" cy="127978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000"/>
              </a:lnSpc>
              <a:tabLst>
                <a:tab pos="2571868" algn="l"/>
              </a:tabLst>
            </a:pPr>
            <a:r>
              <a:rPr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HEADER</a:t>
            </a:r>
            <a:r>
              <a:rPr lang="en-US"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270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4000" b="1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  <a:p>
            <a:pPr marR="8316">
              <a:lnSpc>
                <a:spcPts val="3000"/>
              </a:lnSpc>
              <a:spcBef>
                <a:spcPts val="1800"/>
              </a:spcBef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 vel fringilla mi, quis auctor justo. 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primis in faucibus orci luctus et ultrices  posuere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: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28587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 habitant morbi tristique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senectus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netus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 fames ac turpis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egestas.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133895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 dolor ipsum, congue in leo id, porta 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Nullam porta tincidunt lectus.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 in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arcu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rgbClr val="231F20"/>
              </a:solidFill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dolor ipsum,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congue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leo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id, porta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ts val="3000"/>
              </a:lnSpc>
              <a:spcBef>
                <a:spcPts val="1800"/>
              </a:spcBef>
              <a:tabLst>
                <a:tab pos="249494" algn="l"/>
              </a:tabLst>
            </a:pP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ts val="3000"/>
              </a:lnSpc>
              <a:spcBef>
                <a:spcPts val="1800"/>
              </a:spcBef>
              <a:tabLst>
                <a:tab pos="249494" algn="l"/>
              </a:tabLst>
            </a:pP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mi.</a:t>
            </a:r>
          </a:p>
          <a:p>
            <a:pPr>
              <a:lnSpc>
                <a:spcPts val="3000"/>
              </a:lnSpc>
              <a:spcBef>
                <a:spcPts val="1800"/>
              </a:spcBef>
              <a:tabLst>
                <a:tab pos="249494" algn="l"/>
              </a:tabLst>
            </a:pP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4B932EAC-5311-D247-A72C-EACC233C5E14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6517" y="25246323"/>
            <a:ext cx="9829800" cy="6386145"/>
          </a:xfrm>
          <a:prstGeom prst="rect">
            <a:avLst/>
          </a:prstGeom>
        </p:spPr>
      </p:pic>
      <p:sp>
        <p:nvSpPr>
          <p:cNvPr id="50" name="object 11">
            <a:extLst>
              <a:ext uri="{FF2B5EF4-FFF2-40B4-BE49-F238E27FC236}">
                <a16:creationId xmlns:a16="http://schemas.microsoft.com/office/drawing/2014/main" id="{1E28AD99-F90C-0143-9511-47B702F8EE6E}"/>
              </a:ext>
            </a:extLst>
          </p:cNvPr>
          <p:cNvSpPr txBox="1"/>
          <p:nvPr/>
        </p:nvSpPr>
        <p:spPr>
          <a:xfrm>
            <a:off x="11616517" y="31682252"/>
            <a:ext cx="9829800" cy="2985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sz="1800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Photo caption</a:t>
            </a:r>
            <a:r>
              <a:rPr sz="1800" spc="-139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1800" spc="-8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here.</a:t>
            </a:r>
            <a:endParaRPr sz="1800" dirty="0">
              <a:latin typeface="Proxima Nova Rg" panose="02000506030000020004" pitchFamily="2" charset="0"/>
              <a:cs typeface="Arial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3D2047B8-B92E-A44C-ACE1-067269269A39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47000" y="18962552"/>
            <a:ext cx="9829800" cy="6386145"/>
          </a:xfrm>
          <a:prstGeom prst="rect">
            <a:avLst/>
          </a:prstGeom>
        </p:spPr>
      </p:pic>
      <p:sp>
        <p:nvSpPr>
          <p:cNvPr id="54" name="object 11">
            <a:extLst>
              <a:ext uri="{FF2B5EF4-FFF2-40B4-BE49-F238E27FC236}">
                <a16:creationId xmlns:a16="http://schemas.microsoft.com/office/drawing/2014/main" id="{EDFC8681-2751-864D-AD18-6901FD6462C2}"/>
              </a:ext>
            </a:extLst>
          </p:cNvPr>
          <p:cNvSpPr txBox="1"/>
          <p:nvPr/>
        </p:nvSpPr>
        <p:spPr>
          <a:xfrm>
            <a:off x="33147000" y="25398481"/>
            <a:ext cx="9829800" cy="2985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sz="1800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Photo caption</a:t>
            </a:r>
            <a:r>
              <a:rPr sz="1800" spc="-139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1800" spc="-8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here.</a:t>
            </a:r>
            <a:endParaRPr sz="1800" dirty="0">
              <a:latin typeface="Proxima Nova Rg" panose="02000506030000020004" pitchFamily="2" charset="0"/>
              <a:cs typeface="Arial"/>
            </a:endParaRPr>
          </a:p>
        </p:txBody>
      </p:sp>
      <p:graphicFrame>
        <p:nvGraphicFramePr>
          <p:cNvPr id="55" name="Chart 54">
            <a:extLst>
              <a:ext uri="{FF2B5EF4-FFF2-40B4-BE49-F238E27FC236}">
                <a16:creationId xmlns:a16="http://schemas.microsoft.com/office/drawing/2014/main" id="{0A1EC19B-A6C2-4043-8D0B-30A34670C2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3163542"/>
              </p:ext>
            </p:extLst>
          </p:nvPr>
        </p:nvGraphicFramePr>
        <p:xfrm>
          <a:off x="11574433" y="19423473"/>
          <a:ext cx="9871883" cy="4938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6" name="object 10">
            <a:extLst>
              <a:ext uri="{FF2B5EF4-FFF2-40B4-BE49-F238E27FC236}">
                <a16:creationId xmlns:a16="http://schemas.microsoft.com/office/drawing/2014/main" id="{237666B1-FD1B-0749-85E3-803F89CBA872}"/>
              </a:ext>
            </a:extLst>
          </p:cNvPr>
          <p:cNvSpPr txBox="1"/>
          <p:nvPr/>
        </p:nvSpPr>
        <p:spPr>
          <a:xfrm>
            <a:off x="11574434" y="18962552"/>
            <a:ext cx="9829800" cy="401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sz="3000" cap="all" spc="8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CHART</a:t>
            </a:r>
            <a:r>
              <a:rPr sz="3000" cap="all" spc="-147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3000" cap="all" spc="16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3000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</p:txBody>
      </p:sp>
      <p:graphicFrame>
        <p:nvGraphicFramePr>
          <p:cNvPr id="57" name="Chart 56">
            <a:extLst>
              <a:ext uri="{FF2B5EF4-FFF2-40B4-BE49-F238E27FC236}">
                <a16:creationId xmlns:a16="http://schemas.microsoft.com/office/drawing/2014/main" id="{C6D2576A-D49B-5B4B-A2F4-E2A5BF4370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712653"/>
              </p:ext>
            </p:extLst>
          </p:nvPr>
        </p:nvGraphicFramePr>
        <p:xfrm>
          <a:off x="33147000" y="26814450"/>
          <a:ext cx="9829800" cy="494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8" name="object 10">
            <a:extLst>
              <a:ext uri="{FF2B5EF4-FFF2-40B4-BE49-F238E27FC236}">
                <a16:creationId xmlns:a16="http://schemas.microsoft.com/office/drawing/2014/main" id="{9700AFC6-A501-6D4B-BA36-2BC5BD86F861}"/>
              </a:ext>
            </a:extLst>
          </p:cNvPr>
          <p:cNvSpPr txBox="1"/>
          <p:nvPr/>
        </p:nvSpPr>
        <p:spPr>
          <a:xfrm>
            <a:off x="33183768" y="26348971"/>
            <a:ext cx="9793032" cy="401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sz="3000" cap="all" spc="8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CHART</a:t>
            </a:r>
            <a:r>
              <a:rPr lang="en-US" sz="3000" cap="all" spc="-147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3000" cap="all" spc="16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3000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</p:txBody>
      </p:sp>
      <p:sp>
        <p:nvSpPr>
          <p:cNvPr id="59" name="object 10">
            <a:extLst>
              <a:ext uri="{FF2B5EF4-FFF2-40B4-BE49-F238E27FC236}">
                <a16:creationId xmlns:a16="http://schemas.microsoft.com/office/drawing/2014/main" id="{22FA91DF-0211-614F-AA00-34F0007D26B9}"/>
              </a:ext>
            </a:extLst>
          </p:cNvPr>
          <p:cNvSpPr txBox="1"/>
          <p:nvPr/>
        </p:nvSpPr>
        <p:spPr>
          <a:xfrm>
            <a:off x="22535884" y="12243277"/>
            <a:ext cx="9696716" cy="401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sz="3000" cap="all" spc="8" dirty="0">
                <a:solidFill>
                  <a:srgbClr val="A90433"/>
                </a:solidFill>
                <a:latin typeface="Proxima Nova Rg" panose="02000506030000020004" pitchFamily="2" charset="0"/>
                <a:cs typeface="Arial"/>
              </a:rPr>
              <a:t>CHART</a:t>
            </a:r>
            <a:r>
              <a:rPr sz="3000" cap="all" spc="-147" dirty="0">
                <a:solidFill>
                  <a:srgbClr val="A90433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3000" cap="all" spc="16" dirty="0">
                <a:solidFill>
                  <a:srgbClr val="A90433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3000" cap="all" dirty="0">
              <a:latin typeface="Proxima Nova Rg" panose="02000506030000020004" pitchFamily="2" charset="0"/>
              <a:cs typeface="Arial"/>
            </a:endParaRPr>
          </a:p>
        </p:txBody>
      </p:sp>
      <p:graphicFrame>
        <p:nvGraphicFramePr>
          <p:cNvPr id="60" name="Chart 59">
            <a:extLst>
              <a:ext uri="{FF2B5EF4-FFF2-40B4-BE49-F238E27FC236}">
                <a16:creationId xmlns:a16="http://schemas.microsoft.com/office/drawing/2014/main" id="{BBC4230B-CCAA-B642-B968-26C92D08E3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033780"/>
              </p:ext>
            </p:extLst>
          </p:nvPr>
        </p:nvGraphicFramePr>
        <p:xfrm>
          <a:off x="22402799" y="13196629"/>
          <a:ext cx="4582316" cy="4582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1" name="Chart 60">
            <a:extLst>
              <a:ext uri="{FF2B5EF4-FFF2-40B4-BE49-F238E27FC236}">
                <a16:creationId xmlns:a16="http://schemas.microsoft.com/office/drawing/2014/main" id="{287D039C-E96B-BA4C-8B74-8F8FBCAA1D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7038151"/>
              </p:ext>
            </p:extLst>
          </p:nvPr>
        </p:nvGraphicFramePr>
        <p:xfrm>
          <a:off x="27650284" y="13183167"/>
          <a:ext cx="4582316" cy="4582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3A17FDE-477F-4EC3-A82F-E3F484AF3B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0448" y="2124988"/>
            <a:ext cx="8769372" cy="16819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8EDFF2-9CD7-4A7F-AB15-4791641177E9}"/>
              </a:ext>
            </a:extLst>
          </p:cNvPr>
          <p:cNvSpPr txBox="1"/>
          <p:nvPr/>
        </p:nvSpPr>
        <p:spPr>
          <a:xfrm>
            <a:off x="1137424" y="4682623"/>
            <a:ext cx="41616352" cy="137160"/>
          </a:xfrm>
          <a:prstGeom prst="rect">
            <a:avLst/>
          </a:prstGeom>
          <a:solidFill>
            <a:srgbClr val="E03A3E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642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</TotalTime>
  <Words>885</Words>
  <Application>Microsoft Office PowerPoint</Application>
  <PresentationFormat>Custom</PresentationFormat>
  <Paragraphs>67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Proxima Nova Rg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Swanger, Scott A</dc:creator>
  <cp:lastModifiedBy>Tripathi, Saugat Mr.</cp:lastModifiedBy>
  <cp:revision>11</cp:revision>
  <dcterms:created xsi:type="dcterms:W3CDTF">2019-03-04T22:30:53Z</dcterms:created>
  <dcterms:modified xsi:type="dcterms:W3CDTF">2022-03-31T18:41:07Z</dcterms:modified>
</cp:coreProperties>
</file>

<file path=docProps/thumbnail.jpeg>
</file>